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4" r:id="rId2"/>
    <p:sldId id="259" r:id="rId3"/>
    <p:sldId id="260" r:id="rId4"/>
    <p:sldId id="257" r:id="rId5"/>
    <p:sldId id="264" r:id="rId6"/>
    <p:sldId id="261" r:id="rId7"/>
    <p:sldId id="267" r:id="rId8"/>
    <p:sldId id="281" r:id="rId9"/>
    <p:sldId id="262" r:id="rId10"/>
    <p:sldId id="268" r:id="rId11"/>
    <p:sldId id="273" r:id="rId12"/>
    <p:sldId id="269" r:id="rId13"/>
    <p:sldId id="283" r:id="rId14"/>
    <p:sldId id="276" r:id="rId15"/>
    <p:sldId id="290" r:id="rId16"/>
    <p:sldId id="272" r:id="rId17"/>
    <p:sldId id="296" r:id="rId18"/>
    <p:sldId id="295" r:id="rId19"/>
    <p:sldId id="291" r:id="rId20"/>
    <p:sldId id="292" r:id="rId21"/>
    <p:sldId id="274" r:id="rId22"/>
    <p:sldId id="282" r:id="rId23"/>
    <p:sldId id="256" r:id="rId24"/>
    <p:sldId id="258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DAC9B-FE8F-4DF4-9A1E-894EAAC07947}" v="3" dt="2021-09-20T06:49:32.006"/>
    <p1510:client id="{9BB70DA4-D03F-4037-864A-E70DE3BE2369}" v="367" dt="2021-09-20T05:52:33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70" autoAdjust="0"/>
  </p:normalViewPr>
  <p:slideViewPr>
    <p:cSldViewPr snapToGrid="0">
      <p:cViewPr varScale="1">
        <p:scale>
          <a:sx n="69" d="100"/>
          <a:sy n="69" d="100"/>
        </p:scale>
        <p:origin x="120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356A9-4113-4279-B64F-8576BF0B174C}" type="datetimeFigureOut">
              <a:rPr lang="ru-RU" smtClean="0"/>
              <a:pPr/>
              <a:t>23.06.2022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C471D-7D16-4160-A1AF-A4126D84313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20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sz="2600" dirty="0"/>
              <a:t>Для интерактивной обработки информации разрабатываемая система должна включать следующие интерфейсы: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для просмотра, добавления и редактирования пользователей.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для просмотра, добавления, редактирования и удаления вопросов.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для просмотра, добавления, редактирования и удаления тем вопросов.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для просмотра, добавления, редактирования и удаления рангов.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для просмотра личного кабинета пользователя.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для просмотра всех пользователей.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для просмотра учеников.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для пользовательского общения.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для выбора тем вопросов для формирования теста.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для просмотра тестовых заданий и добавления ответов пользователя.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для просмотра оценки пройденного теста.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C471D-7D16-4160-A1AF-A4126D843132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353CE-D375-4D98-B573-7AD49F3EE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7D1DC6-0886-462A-AB20-D9BEB32DC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E8286B-D12E-4097-B4AC-436C6E11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268F-E27B-481C-BD0E-AC49311D7E7B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0641E1-DEB7-4969-A6DA-BCA1E68A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4D76A8-C22F-4193-B133-331D0F5C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689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3B26-733E-4614-B42D-7D7DCDFA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127048-B499-414E-8F8A-6A8BBB1CF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1E0734-7D07-412B-B2A2-85C7F497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33F0F-9ED6-4B26-A90F-C06487F4BBD3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AE6AD3-8CDD-438E-9468-468A22D6C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E47687-AE40-4397-AC16-3BF5FD48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360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4CE49E2-66A3-4C68-8C07-E79853B43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E86BCD-8249-4669-A8C5-EF05F5D38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839E6C-CFE0-4DE9-875F-2C18FE79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6E7D3-841B-4E05-AA41-17BDAD8E4893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58285D-F844-44D3-9308-27AB9E71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FC9D5A-4A7E-4DF9-95CC-4A4E9390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0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C60BD-B57E-485D-80DE-E5916683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F97B4D-1D51-44EE-9C25-5C7E38F68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948724-F44B-45CE-BB62-E8545FEA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92A3-6BCD-4189-8989-450FF00F06FD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44939B-5185-4595-A463-2F24C483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C8A9B7-A487-49D3-93C3-A8CE6D52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5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CC9BD-3749-4FB3-AA54-E03E2FB8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013D94-0F7E-47A6-9E50-64D642955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B49B96-EDE9-4E6F-9BEA-AFE4BE1B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BBEE-E90C-48E1-84F1-DFC489937F4D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601AAC-4DAC-410F-98CD-91D08D6D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D382D9-7EF0-4DBA-BC57-FFCADFCA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059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D5A6B-7A86-4000-92C8-6427DF95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9294AB-33E5-4300-99B2-B6225E3C4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D0E1E2-0A91-4A3F-86B7-8E95875A2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297A47-8B05-48CE-B8D6-92FECD35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1314-5790-4E26-87AB-C7EF18A92189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CC6973-5F7C-4F58-B9F0-B614D093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CCB2DC-18CC-4DBE-9EEF-7C79781B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3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30180-CCB8-41D9-A1CC-E047A965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CD76F4-A880-4400-81EF-C61485990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D7D244-4C56-437E-BAFF-A4571CE5C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77E222-E30F-4A52-A49D-02AC4A36D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79D1C71-8F07-4FC5-94D8-5F4484236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4649C26-0B86-4F44-AD21-F15C49A8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FE35-60A8-4998-968A-CBBF4E8C0D45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CA4202-421E-4B4D-A32A-249A7F11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1D89CD-7377-498E-B56E-0B83A392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3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A3026-B199-4F38-AA23-75760B05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F19953-1E34-44FB-81BB-0CA51E32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D68D-AF77-442F-868D-1636DD44DDB6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934BD9-8615-40C4-AA3C-A8FD2282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6A96BC-2745-4F7E-9D48-B2DEB028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6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834F8B4-54DF-404C-A618-0A007EB11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BEA9-CA5F-4F20-BF55-A40BD5696F03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40FFA3-F800-42D9-8917-1BC520AC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7C30A9-BE3B-4C37-A75E-E1ACB3E6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02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4AC3F-44E6-4783-8CBD-56FC7D8E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EA367C-AA93-4E3A-B9EC-76202C02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304263-FF05-4222-AB2E-DE34D502D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874343-3AB3-443B-99F8-C5B113456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9F4-A9FB-4DC1-8EF5-759A25CD7F00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8E7F03-F6B4-41A2-9E95-940A5634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FFD5B8-AEBB-4A8D-8463-C58BCFCA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20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AC104-E4CA-4261-B1C7-95952F95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B9A1B52-900D-4515-AD73-A3C390D91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E39C45-D82A-4239-BBC9-574808E24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D22090-3D5D-4AA8-B398-EC5AB4349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8234A-A025-442E-B4F1-7C69823A9F3B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9518A6-DD5B-4B6D-933B-917D1505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17B1A0-C18A-45A2-9AC7-1FB27865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96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91F2A-05D2-42CA-BF59-B8E4A70F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64709E-88B4-4A7C-823D-4649065A2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6B9DA4-6A85-4E8D-A1CA-E15A00346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5FD99-C606-46B7-90D8-BC1FFEBF1AB3}" type="datetime1">
              <a:rPr lang="ru-RU" smtClean="0"/>
              <a:pPr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0D2A60-404E-4421-A9BC-ED3621DF7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2C289A-F6CB-4BCE-94AF-9BC178CEC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7337D-7FED-49A8-A1AF-826D9143397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12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067669"/>
            <a:ext cx="12192000" cy="100659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Bahnschrift Light" panose="020B0502040204020203" pitchFamily="34" charset="0"/>
              </a:rPr>
              <a:t>Интерактивная система для подготовки к ЕГЭ по информатике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75" y="300187"/>
            <a:ext cx="1762126" cy="1762126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181224" y="210269"/>
            <a:ext cx="7829550" cy="194196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ru-RU" sz="2000" dirty="0">
                <a:ea typeface="Roboto Slab" panose="020B0604020202020204" charset="0"/>
                <a:cs typeface="Times New Roman" pitchFamily="18" charset="0"/>
              </a:rPr>
              <a:t>Министерство науки и высшего образования РФ</a:t>
            </a:r>
          </a:p>
          <a:p>
            <a:pPr algn="ctr"/>
            <a:r>
              <a:rPr lang="ru-RU" sz="2000" dirty="0">
                <a:ea typeface="Roboto Slab" panose="020B0604020202020204" charset="0"/>
                <a:cs typeface="Times New Roman" pitchFamily="18" charset="0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sz="2000" dirty="0">
                <a:ea typeface="Roboto Slab" panose="020B0604020202020204" charset="0"/>
                <a:cs typeface="Times New Roman" pitchFamily="18" charset="0"/>
              </a:rPr>
              <a:t>высшего образования</a:t>
            </a:r>
          </a:p>
          <a:p>
            <a:pPr algn="ctr"/>
            <a:r>
              <a:rPr lang="ru-RU" sz="2000" dirty="0">
                <a:ea typeface="Roboto Slab" panose="020B0604020202020204" charset="0"/>
                <a:cs typeface="Times New Roman" pitchFamily="18" charset="0"/>
              </a:rPr>
              <a:t>«Астраханский государственный университет»</a:t>
            </a:r>
          </a:p>
          <a:p>
            <a:pPr algn="ctr"/>
            <a:r>
              <a:rPr lang="ru-RU" sz="1600" dirty="0">
                <a:ea typeface="Roboto Slab" panose="020B0604020202020204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000" dirty="0">
                <a:ea typeface="Roboto Slab" panose="020B0604020202020204" charset="0"/>
                <a:cs typeface="Times New Roman" pitchFamily="18" charset="0"/>
              </a:rPr>
              <a:t>КАФЕДРА ЦИФРОВЫХ ТЕХНОЛОГИЙ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8FD72DA-8926-46B5-8FC9-91CA39D07724}"/>
              </a:ext>
            </a:extLst>
          </p:cNvPr>
          <p:cNvSpPr txBox="1">
            <a:spLocks/>
          </p:cNvSpPr>
          <p:nvPr/>
        </p:nvSpPr>
        <p:spPr>
          <a:xfrm>
            <a:off x="7981950" y="4434456"/>
            <a:ext cx="4210050" cy="2423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Выполнила: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студентка группы ИТ-</a:t>
            </a:r>
            <a:r>
              <a:rPr lang="en-US" sz="2000" dirty="0"/>
              <a:t>4</a:t>
            </a:r>
            <a:r>
              <a:rPr lang="ru-RU" sz="2000" dirty="0"/>
              <a:t>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Байгушкина Елизавета Алексеевна</a:t>
            </a:r>
          </a:p>
          <a:p>
            <a:pPr algn="l"/>
            <a:endParaRPr lang="ru-RU" sz="1200" dirty="0"/>
          </a:p>
          <a:p>
            <a:pPr algn="l">
              <a:spcBef>
                <a:spcPts val="0"/>
              </a:spcBef>
            </a:pPr>
            <a:r>
              <a:rPr lang="ru-RU" sz="2000" dirty="0"/>
              <a:t>Руководитель: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2000" dirty="0"/>
              <a:t>доцент, к.т.н., </a:t>
            </a:r>
            <a:r>
              <a:rPr lang="ru-RU" sz="2000" dirty="0" err="1"/>
              <a:t>зав.кафедрой</a:t>
            </a:r>
            <a:r>
              <a:rPr lang="ru-RU" sz="2000" dirty="0"/>
              <a:t> ЦТ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2000" dirty="0"/>
              <a:t>Марьенков Александр Николаевич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ru-RU" sz="20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2000" dirty="0"/>
              <a:t>Консультант: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2000" dirty="0"/>
              <a:t>старший преподаватель кафедры ЦТ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2000" dirty="0"/>
              <a:t>Смирнова Юлия Александровна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EE4D-0DE1-FA82-2870-612E15173CFF}"/>
              </a:ext>
            </a:extLst>
          </p:cNvPr>
          <p:cNvSpPr txBox="1"/>
          <p:nvPr/>
        </p:nvSpPr>
        <p:spPr>
          <a:xfrm>
            <a:off x="3934317" y="2487463"/>
            <a:ext cx="4323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Выпускная квалификационная работа</a:t>
            </a:r>
            <a:endParaRPr lang="x-none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23A70-503F-4BA2-AF26-D075D96C89C9}"/>
              </a:ext>
            </a:extLst>
          </p:cNvPr>
          <p:cNvSpPr txBox="1"/>
          <p:nvPr/>
        </p:nvSpPr>
        <p:spPr>
          <a:xfrm>
            <a:off x="4488179" y="6273225"/>
            <a:ext cx="321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cs typeface="Times New Roman" pitchFamily="18" charset="0"/>
              </a:rPr>
              <a:t>Астрахань</a:t>
            </a:r>
          </a:p>
          <a:p>
            <a:pPr algn="ctr"/>
            <a:r>
              <a:rPr lang="ru-RU" sz="1600" dirty="0">
                <a:cs typeface="Times New Roman" pitchFamily="18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2319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240C4-D0EA-4FEF-A056-B216C345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3" y="397043"/>
            <a:ext cx="10515600" cy="4409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ER-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диаграмма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309089-2583-4A02-B88C-A95F7391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10</a:t>
            </a:fld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13" name="Объект 1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65" y="1142999"/>
            <a:ext cx="7725155" cy="4872789"/>
          </a:xfrm>
        </p:spPr>
      </p:pic>
    </p:spTree>
    <p:extLst>
      <p:ext uri="{BB962C8B-B14F-4D97-AF65-F5344CB8AC3E}">
        <p14:creationId xmlns:p14="http://schemas.microsoft.com/office/powerpoint/2010/main" val="328177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71F01-D48B-48BA-AA5D-FC3ADD38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1"/>
            <a:ext cx="10515600" cy="57751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Диаграмма </a:t>
            </a:r>
            <a:r>
              <a:rPr lang="en-US" dirty="0" err="1"/>
              <a:t>UseCase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AE220B-A13A-4691-BDEF-446B1FDC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11</a:t>
            </a:fld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42" y="481945"/>
            <a:ext cx="8891336" cy="6376055"/>
          </a:xfrm>
        </p:spPr>
      </p:pic>
    </p:spTree>
    <p:extLst>
      <p:ext uri="{BB962C8B-B14F-4D97-AF65-F5344CB8AC3E}">
        <p14:creationId xmlns:p14="http://schemas.microsoft.com/office/powerpoint/2010/main" val="152446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6C0D01-8284-43C1-826B-53AD4566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B8FD1F-B07A-48C5-BE63-AF5BC8B44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0" y="1163887"/>
            <a:ext cx="11361821" cy="5044407"/>
          </a:xfrm>
        </p:spPr>
        <p:txBody>
          <a:bodyPr>
            <a:normAutofit/>
          </a:bodyPr>
          <a:lstStyle/>
          <a:p>
            <a:pPr marL="0" indent="44450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Требования к программному обеспечению – операционная система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Windows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8 и более поздних версий, инструментальное средство –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Microsoft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Visual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Studio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2022, база данных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PostgreSQL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4.0.6.</a:t>
            </a:r>
          </a:p>
          <a:p>
            <a:pPr marL="0" indent="44450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Требования к техническому обеспечению:</a:t>
            </a:r>
          </a:p>
          <a:p>
            <a:pPr marL="0" indent="44450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персональный компьютер с 2-разрядным (x86) или 64-разрядным (x64) процессором с тактовой частотой 1 ГГц или выше;</a:t>
            </a:r>
          </a:p>
          <a:p>
            <a:pPr marL="0" indent="44450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ОЗУ объемом 8 Гб; </a:t>
            </a:r>
          </a:p>
          <a:p>
            <a:pPr marL="0" indent="44450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16 Гб свободного места на жёстком диске; </a:t>
            </a:r>
          </a:p>
          <a:p>
            <a:pPr marL="0" indent="44450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процессор – IntelPentium1.5 ГГц;</a:t>
            </a:r>
          </a:p>
          <a:p>
            <a:pPr marL="0" indent="44450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сетевой адаптер – 100 Мбит/с.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80F30-C43E-4318-8A13-5B2866F8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12</a:t>
            </a:fld>
            <a:endParaRPr lang="ru-RU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0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E296B-3BBE-4541-A30D-BCA8E622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-84221"/>
            <a:ext cx="10515600" cy="1166813"/>
          </a:xfrm>
        </p:spPr>
        <p:txBody>
          <a:bodyPr/>
          <a:lstStyle/>
          <a:p>
            <a:pPr algn="ctr"/>
            <a:r>
              <a:rPr lang="ru-RU" dirty="0"/>
              <a:t>Интерфейсы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6F5F6A-D456-47CF-98A0-AB2B4683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13</a:t>
            </a:fld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8" y="1082592"/>
            <a:ext cx="6500475" cy="428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10" y="1459831"/>
            <a:ext cx="6822156" cy="335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31" y="2104393"/>
            <a:ext cx="6666999" cy="2896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986" y="2753139"/>
            <a:ext cx="7175138" cy="3117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56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86C78-00CA-47FF-9DF8-FF2167D0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7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Интерфейсы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E2E33FA-9AE7-4E7C-943A-4F394B5FD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61906" y="1054360"/>
            <a:ext cx="10515600" cy="503047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53F87F-6D44-495F-BD3C-1F55D18D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14</a:t>
            </a:fld>
            <a:endParaRPr lang="ru-RU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1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4E26F-F015-4357-98F9-3BEE4C61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37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409927-0F8B-4DA8-A377-414E29A95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53" y="1074492"/>
            <a:ext cx="11506609" cy="4989423"/>
          </a:xfrm>
        </p:spPr>
        <p:txBody>
          <a:bodyPr>
            <a:normAutofit/>
          </a:bodyPr>
          <a:lstStyle/>
          <a:p>
            <a:pPr marL="0" indent="44450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Была проанализирована предметная область прохождения теста ЕГЭ по информатике и формирование теста ЕГЭ по информатике.</a:t>
            </a:r>
          </a:p>
          <a:p>
            <a:pPr marL="0" indent="44450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 помощью </a:t>
            </a:r>
            <a:r>
              <a:rPr lang="ru-RU" sz="2400" i="0" dirty="0"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LINQ</a:t>
            </a:r>
            <a:r>
              <a:rPr lang="ru-RU" sz="2400" dirty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языка запросов к источнику данных, и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EntityFramework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 6 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была создана система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автоматической генерации вывода заданий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44450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 итогам проекта была разработана «Интерактивная система для подготовки к ЕГЭ по информатике». </a:t>
            </a:r>
          </a:p>
          <a:p>
            <a:pPr marL="0" indent="44450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Информационная система предназначена для уменьшения времени генерации вопросов у преподавателей.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E32EA3-5AE1-4AD3-8043-77194664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9358" y="5935245"/>
            <a:ext cx="2743200" cy="365125"/>
          </a:xfrm>
        </p:spPr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15</a:t>
            </a:fld>
            <a:endParaRPr lang="ru-RU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804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4E26F-F015-4357-98F9-3BEE4C61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8" y="208714"/>
            <a:ext cx="10515600" cy="958349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409927-0F8B-4DA8-A377-414E29A95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295" y="1359568"/>
            <a:ext cx="5490411" cy="4805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Время формирования теста учителем для подготовки к ЕГЭ без платформы:</a:t>
            </a: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ru-RU" sz="6000" b="1" i="1" u="sng" dirty="0">
                <a:latin typeface="Times New Roman" pitchFamily="18" charset="0"/>
                <a:cs typeface="Times New Roman" pitchFamily="18" charset="0"/>
              </a:rPr>
              <a:t>1,5 – 2 часа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E32EA3-5AE1-4AD3-8043-77194664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16</a:t>
            </a:fld>
            <a:endParaRPr lang="ru-RU" sz="4000" b="1" dirty="0">
              <a:solidFill>
                <a:schemeClr val="tx1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82409927-0F8B-4DA8-A377-414E29A956F3}"/>
              </a:ext>
            </a:extLst>
          </p:cNvPr>
          <p:cNvSpPr txBox="1">
            <a:spLocks/>
          </p:cNvSpPr>
          <p:nvPr/>
        </p:nvSpPr>
        <p:spPr>
          <a:xfrm>
            <a:off x="6072025" y="1367584"/>
            <a:ext cx="5490411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Время формирования теста учителем для подготовки к ЕГЭ с платформой:</a:t>
            </a: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ru-RU" sz="6000" b="1" i="1" u="sng" dirty="0">
                <a:latin typeface="Times New Roman" pitchFamily="18" charset="0"/>
                <a:cs typeface="Times New Roman" pitchFamily="18" charset="0"/>
              </a:rPr>
              <a:t>5 – 10 минут</a:t>
            </a:r>
          </a:p>
        </p:txBody>
      </p:sp>
    </p:spTree>
    <p:extLst>
      <p:ext uri="{BB962C8B-B14F-4D97-AF65-F5344CB8AC3E}">
        <p14:creationId xmlns:p14="http://schemas.microsoft.com/office/powerpoint/2010/main" val="368519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функции платформы егэ">
            <a:hlinkClick r:id="" action="ppaction://media"/>
            <a:extLst>
              <a:ext uri="{FF2B5EF4-FFF2-40B4-BE49-F238E27FC236}">
                <a16:creationId xmlns:a16="http://schemas.microsoft.com/office/drawing/2014/main" id="{1B35893E-B8CD-4927-BE25-8BA809132B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058" y="43984"/>
            <a:ext cx="12035883" cy="6770031"/>
          </a:xfrm>
        </p:spPr>
      </p:pic>
    </p:spTree>
    <p:extLst>
      <p:ext uri="{BB962C8B-B14F-4D97-AF65-F5344CB8AC3E}">
        <p14:creationId xmlns:p14="http://schemas.microsoft.com/office/powerpoint/2010/main" val="195326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067669"/>
            <a:ext cx="12192000" cy="100659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Bahnschrift Light" panose="020B0502040204020203" pitchFamily="34" charset="0"/>
              </a:rPr>
              <a:t>Интерактивная система для подготовки к ЕГЭ по информатике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75" y="300187"/>
            <a:ext cx="1762126" cy="1762126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181224" y="210269"/>
            <a:ext cx="7829550" cy="194196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ru-RU" sz="2000" dirty="0">
                <a:ea typeface="Roboto Slab" panose="020B0604020202020204" charset="0"/>
                <a:cs typeface="Times New Roman" pitchFamily="18" charset="0"/>
              </a:rPr>
              <a:t>Министерство науки и высшего образования РФ</a:t>
            </a:r>
          </a:p>
          <a:p>
            <a:pPr algn="ctr"/>
            <a:r>
              <a:rPr lang="ru-RU" sz="2000" dirty="0">
                <a:ea typeface="Roboto Slab" panose="020B0604020202020204" charset="0"/>
                <a:cs typeface="Times New Roman" pitchFamily="18" charset="0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sz="2000" dirty="0">
                <a:ea typeface="Roboto Slab" panose="020B0604020202020204" charset="0"/>
                <a:cs typeface="Times New Roman" pitchFamily="18" charset="0"/>
              </a:rPr>
              <a:t>высшего образования</a:t>
            </a:r>
          </a:p>
          <a:p>
            <a:pPr algn="ctr"/>
            <a:r>
              <a:rPr lang="ru-RU" sz="2000" dirty="0">
                <a:ea typeface="Roboto Slab" panose="020B0604020202020204" charset="0"/>
                <a:cs typeface="Times New Roman" pitchFamily="18" charset="0"/>
              </a:rPr>
              <a:t>«Астраханский государственный университет»</a:t>
            </a:r>
          </a:p>
          <a:p>
            <a:pPr algn="ctr"/>
            <a:r>
              <a:rPr lang="ru-RU" sz="1600" dirty="0">
                <a:ea typeface="Roboto Slab" panose="020B0604020202020204" charset="0"/>
                <a:cs typeface="Times New Roman" pitchFamily="18" charset="0"/>
              </a:rPr>
              <a:t> </a:t>
            </a:r>
          </a:p>
          <a:p>
            <a:pPr algn="ctr"/>
            <a:r>
              <a:rPr lang="ru-RU" sz="2000" dirty="0">
                <a:ea typeface="Roboto Slab" panose="020B0604020202020204" charset="0"/>
                <a:cs typeface="Times New Roman" pitchFamily="18" charset="0"/>
              </a:rPr>
              <a:t>КАФЕДРА ЦИФРОВЫХ ТЕХНОЛОГИЙ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8FD72DA-8926-46B5-8FC9-91CA39D07724}"/>
              </a:ext>
            </a:extLst>
          </p:cNvPr>
          <p:cNvSpPr txBox="1">
            <a:spLocks/>
          </p:cNvSpPr>
          <p:nvPr/>
        </p:nvSpPr>
        <p:spPr>
          <a:xfrm>
            <a:off x="7981950" y="4434456"/>
            <a:ext cx="4210050" cy="2423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Выполнила: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студентка группы ИТ-</a:t>
            </a:r>
            <a:r>
              <a:rPr lang="en-US" sz="2000" dirty="0"/>
              <a:t>4</a:t>
            </a:r>
            <a:r>
              <a:rPr lang="ru-RU" sz="2000" dirty="0"/>
              <a:t>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Байгушкина Елизавета Алексеевна</a:t>
            </a:r>
          </a:p>
          <a:p>
            <a:pPr algn="l"/>
            <a:endParaRPr lang="ru-RU" sz="1200" dirty="0"/>
          </a:p>
          <a:p>
            <a:pPr algn="l">
              <a:spcBef>
                <a:spcPts val="0"/>
              </a:spcBef>
            </a:pPr>
            <a:r>
              <a:rPr lang="ru-RU" sz="2000" dirty="0"/>
              <a:t>Руководитель: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2000" dirty="0"/>
              <a:t>доцент, к.т.н., </a:t>
            </a:r>
            <a:r>
              <a:rPr lang="ru-RU" sz="2000" dirty="0" err="1"/>
              <a:t>зав.кафедрой</a:t>
            </a:r>
            <a:r>
              <a:rPr lang="ru-RU" sz="2000" dirty="0"/>
              <a:t> ЦТ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2000" dirty="0"/>
              <a:t>Марьенков Александр Николаевич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ru-RU" sz="20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2000" dirty="0"/>
              <a:t>Консультант: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2000" dirty="0"/>
              <a:t>старший преподаватель кафедры ЦТ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2000" dirty="0"/>
              <a:t>Смирнова Юлия Александровна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EE4D-0DE1-FA82-2870-612E15173CFF}"/>
              </a:ext>
            </a:extLst>
          </p:cNvPr>
          <p:cNvSpPr txBox="1"/>
          <p:nvPr/>
        </p:nvSpPr>
        <p:spPr>
          <a:xfrm>
            <a:off x="3934317" y="2487463"/>
            <a:ext cx="4323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Выпускная квалификационная работа</a:t>
            </a:r>
            <a:endParaRPr lang="x-none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23A70-503F-4BA2-AF26-D075D96C89C9}"/>
              </a:ext>
            </a:extLst>
          </p:cNvPr>
          <p:cNvSpPr txBox="1"/>
          <p:nvPr/>
        </p:nvSpPr>
        <p:spPr>
          <a:xfrm>
            <a:off x="4488179" y="6273225"/>
            <a:ext cx="321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cs typeface="Times New Roman" pitchFamily="18" charset="0"/>
              </a:rPr>
              <a:t>Астрахань</a:t>
            </a:r>
          </a:p>
          <a:p>
            <a:pPr algn="ctr"/>
            <a:r>
              <a:rPr lang="ru-RU" sz="1600" dirty="0">
                <a:cs typeface="Times New Roman" pitchFamily="18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17923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6022D-CC44-457A-8DEC-1FCFC124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-82743"/>
            <a:ext cx="10515600" cy="7083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IDEF0-</a:t>
            </a:r>
            <a:r>
              <a:rPr lang="ru-RU" dirty="0"/>
              <a:t>диаграмма. Декомпозиция 1 уровня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1151F04-C5E7-408D-9527-156BF761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16391"/>
            <a:ext cx="2743200" cy="365125"/>
          </a:xfrm>
        </p:spPr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19</a:t>
            </a:fld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148" y="543483"/>
            <a:ext cx="6292515" cy="6314517"/>
          </a:xfrm>
        </p:spPr>
      </p:pic>
    </p:spTree>
    <p:extLst>
      <p:ext uri="{BB962C8B-B14F-4D97-AF65-F5344CB8AC3E}">
        <p14:creationId xmlns:p14="http://schemas.microsoft.com/office/powerpoint/2010/main" val="149172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C08635A-2410-465D-982A-A1072A593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76"/>
            <a:ext cx="10515600" cy="706177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Актуальность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33684E-D2ED-490C-895A-C7E6FD36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95" y="839510"/>
            <a:ext cx="6206413" cy="5617028"/>
          </a:xfrm>
        </p:spPr>
        <p:txBody>
          <a:bodyPr>
            <a:normAutofit/>
          </a:bodyPr>
          <a:lstStyle/>
          <a:p>
            <a:pPr marL="0" indent="541338" algn="just">
              <a:buFont typeface="Calibri" pitchFamily="34" charset="0"/>
              <a:buChar char="–"/>
            </a:pPr>
            <a:r>
              <a:rPr lang="ru-RU" sz="2590" dirty="0">
                <a:latin typeface="Times New Roman" pitchFamily="18" charset="0"/>
                <a:cs typeface="Times New Roman" pitchFamily="18" charset="0"/>
              </a:rPr>
              <a:t>С развитием технологий появилось огромное множество различных видов веб-сайтов.</a:t>
            </a:r>
          </a:p>
          <a:p>
            <a:pPr marL="0" indent="541338" algn="just">
              <a:buFont typeface="Calibri" pitchFamily="34" charset="0"/>
              <a:buChar char="–"/>
            </a:pPr>
            <a:r>
              <a:rPr lang="ru-RU" sz="2590" dirty="0">
                <a:latin typeface="Times New Roman" pitchFamily="18" charset="0"/>
                <a:cs typeface="Times New Roman" pitchFamily="18" charset="0"/>
              </a:rPr>
              <a:t>В последние несколько лет стало актуальным использование дистанционного обучения и платформ, основанных на этом.</a:t>
            </a:r>
          </a:p>
          <a:p>
            <a:pPr marL="0" indent="541338" algn="just">
              <a:buFont typeface="Calibri" pitchFamily="34" charset="0"/>
              <a:buChar char="–"/>
            </a:pPr>
            <a:r>
              <a:rPr lang="ru-RU" sz="2590" dirty="0">
                <a:latin typeface="Times New Roman" pitchFamily="18" charset="0"/>
                <a:cs typeface="Times New Roman" pitchFamily="18" charset="0"/>
              </a:rPr>
              <a:t>Большая часть учебы на данный момент располагает к самообучению на веб-сайтах по подготовке к экзаменам.</a:t>
            </a:r>
          </a:p>
          <a:p>
            <a:pPr marL="0" indent="541338" algn="just">
              <a:buFont typeface="Calibri" pitchFamily="34" charset="0"/>
              <a:buChar char="–"/>
            </a:pPr>
            <a:r>
              <a:rPr lang="ru-RU" sz="2590" dirty="0">
                <a:latin typeface="Times New Roman" pitchFamily="18" charset="0"/>
                <a:cs typeface="Times New Roman" pitchFamily="18" charset="0"/>
              </a:rPr>
              <a:t>Самый актуальный момент в оффлайн подготовке учащегося – возможность отсутствия полностью непрерывного процесса получения нужной информации.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3C687B-6574-422A-AFB0-F9C09E0B523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81835" y="1210777"/>
            <a:ext cx="4778100" cy="47781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D6C3D1-528A-4011-81A4-8F78A999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2</a:t>
            </a:fld>
            <a:endParaRPr lang="ru-RU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47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6022D-CC44-457A-8DEC-1FCFC124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-82743"/>
            <a:ext cx="10515600" cy="7083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IDEF0-</a:t>
            </a:r>
            <a:r>
              <a:rPr lang="ru-RU" dirty="0"/>
              <a:t>диаграмма. Декомпозиция 1 уровня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1151F04-C5E7-408D-9527-156BF761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16391"/>
            <a:ext cx="2743200" cy="365125"/>
          </a:xfrm>
        </p:spPr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20</a:t>
            </a:fld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2" y="553454"/>
            <a:ext cx="9914020" cy="5686633"/>
          </a:xfrm>
        </p:spPr>
      </p:pic>
    </p:spTree>
    <p:extLst>
      <p:ext uri="{BB962C8B-B14F-4D97-AF65-F5344CB8AC3E}">
        <p14:creationId xmlns:p14="http://schemas.microsoft.com/office/powerpoint/2010/main" val="3849502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1CE54-A980-423D-B31A-CE0BDAD0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6" y="132349"/>
            <a:ext cx="10904621" cy="794084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Особенности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9EFB5A-ADCF-43E2-AC69-62F8811BF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36" y="920785"/>
            <a:ext cx="11061032" cy="1702100"/>
          </a:xfrm>
        </p:spPr>
        <p:txBody>
          <a:bodyPr>
            <a:normAutofit/>
          </a:bodyPr>
          <a:lstStyle/>
          <a:p>
            <a:pPr marL="0" indent="444500" algn="just">
              <a:buFont typeface="Times New Roman" pitchFamily="18" charset="0"/>
              <a:buChar char="⁻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Выбор любых тем вопросов, в соответствии с которыми выводятся вопросы по рангам. Если выбирается тема, которая раньше не использовалась у пользователя , то выводится вопрос этой темы 1 ранга. После прохождения теста, ответы сохраняются.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CEA0D4-E8E2-4819-B02D-B3A091D6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21</a:t>
            </a:fld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736" y="2490710"/>
            <a:ext cx="6316580" cy="307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324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1CE54-A980-423D-B31A-CE0BDAD0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0"/>
            <a:ext cx="10515600" cy="709863"/>
          </a:xfrm>
        </p:spPr>
        <p:txBody>
          <a:bodyPr/>
          <a:lstStyle/>
          <a:p>
            <a:pPr algn="ctr"/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Особенности</a:t>
            </a:r>
            <a:r>
              <a:rPr lang="ru-RU" dirty="0"/>
              <a:t> </a:t>
            </a: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9EFB5A-ADCF-43E2-AC69-62F8811BF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305" y="836563"/>
            <a:ext cx="10515600" cy="70348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Общение через веб-чат платформы с учителем или учеником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CEA0D4-E8E2-4819-B02D-B3A091D6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22</a:t>
            </a:fld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9" y="1528953"/>
            <a:ext cx="8289747" cy="4385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7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21948-5294-49D1-8819-7843F5323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21" y="0"/>
            <a:ext cx="12072079" cy="3669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Факультет цифровых технологий и кибербезопасности</a:t>
            </a:r>
            <a:br>
              <a:rPr lang="ru-RU" sz="16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Кафедра цифровых технологий</a:t>
            </a:r>
            <a:br>
              <a:rPr lang="ru-RU" sz="1600" b="1" dirty="0">
                <a:latin typeface="Times New Roman" pitchFamily="18" charset="0"/>
                <a:cs typeface="Times New Roman" pitchFamily="18" charset="0"/>
              </a:rPr>
            </a:br>
            <a:br>
              <a:rPr lang="ru-RU" sz="40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БАКАЛАВРСКАЯ РАБОТА</a:t>
            </a:r>
            <a:br>
              <a:rPr lang="ru-RU" sz="2800" b="1" dirty="0">
                <a:latin typeface="Times New Roman" pitchFamily="18" charset="0"/>
                <a:cs typeface="Times New Roman" pitchFamily="18" charset="0"/>
              </a:rPr>
            </a:br>
            <a:br>
              <a:rPr lang="ru-RU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Интерактивная система для подготовки к ЕГЭ по информатике</a:t>
            </a:r>
            <a:br>
              <a:rPr lang="ru-RU" sz="4000" b="1" dirty="0">
                <a:latin typeface="Times New Roman" pitchFamily="18" charset="0"/>
                <a:cs typeface="Times New Roman" pitchFamily="18" charset="0"/>
              </a:rPr>
            </a:br>
            <a:br>
              <a:rPr lang="ru-RU" sz="54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Направление подготовки: 09.03.02 Информационные системы и 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7C950F-D0E4-45D9-A700-FBCF799D8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042" y="4251563"/>
            <a:ext cx="10028421" cy="2207954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Исполнитель: студентка группы ДИТ-41 </a:t>
            </a:r>
          </a:p>
          <a:p>
            <a:pPr algn="r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Байгушкина Е.А.</a:t>
            </a:r>
          </a:p>
          <a:p>
            <a:pPr algn="r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Научный руководитель: к.т.н., </a:t>
            </a:r>
            <a:r>
              <a:rPr lang="ru-RU" sz="3200" dirty="0" err="1">
                <a:latin typeface="Times New Roman" pitchFamily="18" charset="0"/>
                <a:cs typeface="Times New Roman" pitchFamily="18" charset="0"/>
              </a:rPr>
              <a:t>зав.кафедры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ЦТ Марьенков А.Н.</a:t>
            </a:r>
          </a:p>
          <a:p>
            <a:pPr algn="r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Консультант: старший преподаватель</a:t>
            </a:r>
          </a:p>
          <a:p>
            <a:pPr algn="r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Кафедры ЦТ Смирнова Ю.А.</a:t>
            </a:r>
          </a:p>
        </p:txBody>
      </p:sp>
    </p:spTree>
    <p:extLst>
      <p:ext uri="{BB962C8B-B14F-4D97-AF65-F5344CB8AC3E}">
        <p14:creationId xmlns:p14="http://schemas.microsoft.com/office/powerpoint/2010/main" val="5177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13FDF09-EC2F-4D8C-B7F8-B3FE1EE0F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33"/>
            <a:ext cx="10515600" cy="1325563"/>
          </a:xfrm>
        </p:spPr>
        <p:txBody>
          <a:bodyPr/>
          <a:lstStyle/>
          <a:p>
            <a:r>
              <a:rPr lang="ru-RU" dirty="0"/>
              <a:t>(сказать все устно!!)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0AD3D5A-E5E5-4111-B13D-F7671A90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738859"/>
            <a:ext cx="11347554" cy="5119140"/>
          </a:xfrm>
        </p:spPr>
        <p:txBody>
          <a:bodyPr>
            <a:normAutofit/>
          </a:bodyPr>
          <a:lstStyle/>
          <a:p>
            <a:r>
              <a:rPr lang="ru-RU" sz="3200" dirty="0"/>
              <a:t>Основной темой данной работы является усовершенствование обучения при подготовке к экзамену. Для лучшего усваивания информации будет создан веб-сайт, на котором обучающийся сможет подготовится как самостоятельно онлайн с поддержкой наставника, так и с наставником оффлайн. С преподавателем будет возможность связаться с помощью чата на веб-сайте.</a:t>
            </a:r>
          </a:p>
          <a:p>
            <a:r>
              <a:rPr lang="ru-RU" sz="3200" dirty="0"/>
              <a:t>Проект направлен на помощь педагогам, учителям и ученикам 9-11 классов или подросткам любого возраста, желающим подготовится к итоговому экзамену по информатике.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BB57D6C-87D3-4ACD-834C-16ABD017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62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C2EB4F6-CBEF-451A-B701-47AD086A3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900" y="1421199"/>
            <a:ext cx="11379174" cy="3937616"/>
          </a:xfrm>
        </p:spPr>
        <p:txBody>
          <a:bodyPr>
            <a:normAutofit/>
          </a:bodyPr>
          <a:lstStyle/>
          <a:p>
            <a:pPr marL="0" indent="444500" algn="just">
              <a:buFont typeface="Calibri" pitchFamily="34" charset="0"/>
              <a:buChar char="–"/>
            </a:pPr>
            <a:r>
              <a:rPr lang="ru-RU" sz="2590" dirty="0">
                <a:latin typeface="Times New Roman" pitchFamily="18" charset="0"/>
                <a:cs typeface="Times New Roman" pitchFamily="18" charset="0"/>
              </a:rPr>
              <a:t>Но одним из главных недостатков таких веб-сайтов – является отсутствие вмешательства наставника для более глубокого понимания информации.</a:t>
            </a:r>
          </a:p>
          <a:p>
            <a:pPr marL="0" indent="444500" algn="just">
              <a:buFont typeface="Calibri" pitchFamily="34" charset="0"/>
              <a:buChar char="–"/>
            </a:pPr>
            <a:r>
              <a:rPr lang="ru-RU" sz="2590" dirty="0">
                <a:latin typeface="Times New Roman" pitchFamily="18" charset="0"/>
                <a:cs typeface="Times New Roman" pitchFamily="18" charset="0"/>
              </a:rPr>
              <a:t>К настоящему моменту существует малое количество обучающих платформ, которые бы включали как самостоятельное обучение, так и дистанционное с личным преподавателем.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E60F797C-1009-4BF1-B57D-996801F4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76"/>
            <a:ext cx="10515600" cy="1258402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Актуальность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BE7DB08-7B7C-4CF1-AD94-B2471D57F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3</a:t>
            </a:fld>
            <a:endParaRPr lang="ru-RU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0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160B1-74B1-4DA7-919A-7F44378E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23956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Цели и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E6DA3D-93FA-4737-8F0B-044D58C98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7041" y="958808"/>
            <a:ext cx="11454063" cy="1808455"/>
          </a:xfrm>
        </p:spPr>
        <p:txBody>
          <a:bodyPr>
            <a:noAutofit/>
          </a:bodyPr>
          <a:lstStyle/>
          <a:p>
            <a:pPr marL="0" indent="444500" algn="just">
              <a:buNone/>
            </a:pPr>
            <a:r>
              <a:rPr lang="ru-RU" sz="3000" dirty="0">
                <a:latin typeface="Times New Roman" pitchFamily="18" charset="0"/>
                <a:cs typeface="Times New Roman" pitchFamily="18" charset="0"/>
              </a:rPr>
              <a:t>Цель: повышение эффективности подбора заданий тестирования путем разработки системы автоматической генерации выбора ранжированных вопросов, основанных на количестве данных правильных ответов.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1CB849F-068D-479A-8C3C-9B55587AB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104" y="2803359"/>
            <a:ext cx="11478128" cy="3212430"/>
          </a:xfrm>
        </p:spPr>
        <p:txBody>
          <a:bodyPr>
            <a:normAutofit/>
          </a:bodyPr>
          <a:lstStyle/>
          <a:p>
            <a:pPr marL="0" indent="444500" algn="ctr">
              <a:buNone/>
            </a:pPr>
            <a:r>
              <a:rPr lang="ru-RU" sz="3000" dirty="0">
                <a:latin typeface="Times New Roman" pitchFamily="18" charset="0"/>
                <a:cs typeface="Times New Roman" pitchFamily="18" charset="0"/>
              </a:rPr>
              <a:t>Задачи:</a:t>
            </a:r>
          </a:p>
          <a:p>
            <a:pPr marL="0" lvl="1" indent="444500" algn="just">
              <a:buFont typeface="+mj-lt"/>
              <a:buAutoNum type="arabicPeriod"/>
            </a:pPr>
            <a:r>
              <a:rPr lang="ru-RU" sz="3000" dirty="0">
                <a:latin typeface="Times New Roman" pitchFamily="18" charset="0"/>
                <a:cs typeface="Times New Roman" pitchFamily="18" charset="0"/>
              </a:rPr>
              <a:t>проанализировать предметную область;</a:t>
            </a:r>
          </a:p>
          <a:p>
            <a:pPr marL="0" lvl="1" indent="444500" algn="just">
              <a:buFont typeface="+mj-lt"/>
              <a:buAutoNum type="arabicPeriod"/>
            </a:pPr>
            <a:r>
              <a:rPr lang="ru-RU" sz="3000" dirty="0">
                <a:latin typeface="Times New Roman" pitchFamily="18" charset="0"/>
                <a:cs typeface="Times New Roman" pitchFamily="18" charset="0"/>
              </a:rPr>
              <a:t>создать проект системы автоматической генерации вывода заданий</a:t>
            </a:r>
          </a:p>
          <a:p>
            <a:pPr marL="0" lvl="1" indent="444500" algn="just">
              <a:buFont typeface="+mj-lt"/>
              <a:buAutoNum type="arabicPeriod"/>
            </a:pPr>
            <a:r>
              <a:rPr lang="ru-RU" sz="3000" dirty="0">
                <a:latin typeface="Times New Roman" pitchFamily="18" charset="0"/>
                <a:cs typeface="Times New Roman" pitchFamily="18" charset="0"/>
              </a:rPr>
              <a:t>создать интерактивную систему для подготовки к ЕГЭ по информатике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064CA4-D83B-4DA1-B826-DB660971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4</a:t>
            </a:fld>
            <a:endParaRPr lang="ru-RU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4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1E574-1DC6-43EA-B7A2-7A1D3A81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568"/>
            <a:ext cx="11812555" cy="730979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Анализ аналогов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1C16E27C-9774-4925-AC35-B739A75346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76134"/>
              </p:ext>
            </p:extLst>
          </p:nvPr>
        </p:nvGraphicFramePr>
        <p:xfrm>
          <a:off x="228598" y="950496"/>
          <a:ext cx="1164657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781">
                  <a:extLst>
                    <a:ext uri="{9D8B030D-6E8A-4147-A177-3AD203B41FA5}">
                      <a16:colId xmlns:a16="http://schemas.microsoft.com/office/drawing/2014/main" val="1887762012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2560348683"/>
                    </a:ext>
                  </a:extLst>
                </a:gridCol>
                <a:gridCol w="1852863">
                  <a:extLst>
                    <a:ext uri="{9D8B030D-6E8A-4147-A177-3AD203B41FA5}">
                      <a16:colId xmlns:a16="http://schemas.microsoft.com/office/drawing/2014/main" val="2017442673"/>
                    </a:ext>
                  </a:extLst>
                </a:gridCol>
                <a:gridCol w="1876926">
                  <a:extLst>
                    <a:ext uri="{9D8B030D-6E8A-4147-A177-3AD203B41FA5}">
                      <a16:colId xmlns:a16="http://schemas.microsoft.com/office/drawing/2014/main" val="3924025524"/>
                    </a:ext>
                  </a:extLst>
                </a:gridCol>
                <a:gridCol w="1684421">
                  <a:extLst>
                    <a:ext uri="{9D8B030D-6E8A-4147-A177-3AD203B41FA5}">
                      <a16:colId xmlns:a16="http://schemas.microsoft.com/office/drawing/2014/main" val="3306188156"/>
                    </a:ext>
                  </a:extLst>
                </a:gridCol>
              </a:tblGrid>
              <a:tr h="67376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Характеристики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err="1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Фоксфорд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Решу ЕГЭ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Сайт</a:t>
                      </a:r>
                      <a:r>
                        <a:rPr lang="ru-RU" sz="2400" baseline="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Полякова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Проект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67339"/>
                  </a:ext>
                </a:extLst>
              </a:tr>
              <a:tr h="356134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Стоимость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b="0" i="0" u="none" strike="noStrike" noProof="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74 970</a:t>
                      </a:r>
                      <a:endParaRPr lang="ru-RU" sz="2400" dirty="0"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(бесплатно)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432846"/>
                  </a:ext>
                </a:extLst>
              </a:tr>
              <a:tr h="211755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Наставничество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276994"/>
                  </a:ext>
                </a:extLst>
              </a:tr>
              <a:tr h="223786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Легкость в использовании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227833"/>
                  </a:ext>
                </a:extLst>
              </a:tr>
              <a:tr h="3320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Интерактивное онлайн-общение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096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400" dirty="0" err="1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Автогенерация</a:t>
                      </a:r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заданий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352962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570FD51-FE73-4E28-AD0C-A569832A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ru-RU" sz="4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9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A23F9D3-38FF-4784-8A1D-6404C9BB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27" y="565485"/>
            <a:ext cx="10515600" cy="757989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Функции системы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D2C2942-49EB-4D5B-ADBB-47C553699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42" y="1419726"/>
            <a:ext cx="10515600" cy="2880310"/>
          </a:xfrm>
        </p:spPr>
        <p:txBody>
          <a:bodyPr>
            <a:normAutofit fontScale="92500" lnSpcReduction="10000"/>
          </a:bodyPr>
          <a:lstStyle/>
          <a:p>
            <a:pPr>
              <a:buFont typeface="Times New Roman" pitchFamily="18" charset="0"/>
              <a:buChar char="̵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регистрация / авторизация пользователей(администратор, наставник, ученик);</a:t>
            </a:r>
          </a:p>
          <a:p>
            <a:pPr>
              <a:buFont typeface="Times New Roman" pitchFamily="18" charset="0"/>
              <a:buChar char="̵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добавление задач;</a:t>
            </a:r>
          </a:p>
          <a:p>
            <a:pPr>
              <a:buFont typeface="Times New Roman" pitchFamily="18" charset="0"/>
              <a:buChar char="̵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генерация ранжирования заданий;</a:t>
            </a:r>
          </a:p>
          <a:p>
            <a:pPr>
              <a:buFont typeface="Times New Roman" pitchFamily="18" charset="0"/>
              <a:buChar char="̵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вывод заданий;</a:t>
            </a:r>
          </a:p>
          <a:p>
            <a:pPr>
              <a:buFont typeface="Times New Roman" pitchFamily="18" charset="0"/>
              <a:buChar char="̵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проверка заданий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Font typeface="Times New Roman" pitchFamily="18" charset="0"/>
              <a:buChar char="̵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оценка заданий;</a:t>
            </a:r>
          </a:p>
          <a:p>
            <a:pPr>
              <a:buFont typeface="Times New Roman" pitchFamily="18" charset="0"/>
              <a:buChar char="̵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коммуникация пользователей (чат)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1B36E2F-707B-4ADD-8180-301C085F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6</a:t>
            </a:fld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8" y="4788659"/>
            <a:ext cx="10435389" cy="86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17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EC71D-B8D0-463E-9653-C03BF7BB3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212"/>
            <a:ext cx="10515600" cy="745347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Особенности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B05B5D-E89F-4D0D-9DA3-F7010F26A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375" y="1261841"/>
            <a:ext cx="11447761" cy="4320811"/>
          </a:xfrm>
        </p:spPr>
        <p:txBody>
          <a:bodyPr>
            <a:noAutofit/>
          </a:bodyPr>
          <a:lstStyle/>
          <a:p>
            <a:pPr marL="0" indent="444500" algn="just">
              <a:buFont typeface="Times New Roman" pitchFamily="18" charset="0"/>
              <a:buChar char="₋"/>
            </a:pP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Автоматический подбор вопросов в соответствии с рангом сложности заданий</a:t>
            </a:r>
          </a:p>
          <a:p>
            <a:pPr marL="0" indent="444500" algn="just">
              <a:buFont typeface="Times New Roman" pitchFamily="18" charset="0"/>
              <a:buChar char="₋"/>
            </a:pP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Обновление ранга сложности заданий </a:t>
            </a:r>
          </a:p>
          <a:p>
            <a:pPr marL="0" indent="444500" algn="just">
              <a:buFont typeface="Times New Roman" pitchFamily="18" charset="0"/>
              <a:buChar char="₋"/>
            </a:pP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Ранжирование вопросов и их автоматический вывод на основе ответов ученика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E6BA82-04EF-4029-BCCA-AA55FB4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7</a:t>
            </a:fld>
            <a:endParaRPr lang="ru-RU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71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1CE54-A980-423D-B31A-CE0BDAD0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286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Особенности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9EFB5A-ADCF-43E2-AC69-62F8811BF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21" y="962526"/>
            <a:ext cx="11734800" cy="5157370"/>
          </a:xfrm>
        </p:spPr>
        <p:txBody>
          <a:bodyPr>
            <a:normAutofit/>
          </a:bodyPr>
          <a:lstStyle/>
          <a:p>
            <a:pPr marL="0" indent="444500" algn="just">
              <a:buFont typeface="Times New Roman" pitchFamily="18" charset="0"/>
              <a:buChar char="⁻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Автоматическая генерация выбора ранжированных вопросов происходит на основе ответов ученика. При каждом прохождении теста система сохраняет ответы в базу данных:</a:t>
            </a:r>
          </a:p>
          <a:p>
            <a:pPr marL="444500" lvl="1" indent="457200" algn="just">
              <a:buFont typeface="Times New Roman" pitchFamily="18" charset="0"/>
              <a:buChar char="⁻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для оценочного отчета;</a:t>
            </a:r>
          </a:p>
          <a:p>
            <a:pPr marL="444500" lvl="1" indent="457200" algn="just">
              <a:buFont typeface="Times New Roman" pitchFamily="18" charset="0"/>
              <a:buChar char="⁻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для проверки условия изменения ранга задания.</a:t>
            </a:r>
          </a:p>
          <a:p>
            <a:pPr marL="0" indent="444500" algn="just">
              <a:buFont typeface="Times New Roman" pitchFamily="18" charset="0"/>
              <a:buChar char="⁻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При условии от 90% полученных правильных ответов генерируется тест с заданиями выше рангом. Если условие не выполнено, уровень сложности вопросов остается тем же, но выводятся другие вопросы.</a:t>
            </a:r>
          </a:p>
          <a:p>
            <a:pPr marL="0" indent="444500" algn="just">
              <a:buFont typeface="Times New Roman" pitchFamily="18" charset="0"/>
              <a:buChar char="⁻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проекте присутствует 5 рангов (А, АВ, В, ВС, С) и 27 тем вопросов. Одна тема соответствует одному заданию, который имеет несколько формулировок по 5 рангов.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CEA0D4-E8E2-4819-B02D-B3A091D6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8</a:t>
            </a:fld>
            <a:endParaRPr lang="ru-RU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844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813CB-DBC5-428A-AD95-B18BA9B5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92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Входные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EBF70F-F494-467F-9E3C-458167DD6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48" y="1199983"/>
            <a:ext cx="10515600" cy="4351338"/>
          </a:xfrm>
        </p:spPr>
        <p:txBody>
          <a:bodyPr/>
          <a:lstStyle/>
          <a:p>
            <a:pPr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1) вопросы;</a:t>
            </a:r>
          </a:p>
          <a:p>
            <a:pPr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2) ответы;</a:t>
            </a:r>
          </a:p>
          <a:p>
            <a:pPr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3) ранги;</a:t>
            </a:r>
          </a:p>
          <a:p>
            <a:pPr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4) темы вопросов;</a:t>
            </a:r>
          </a:p>
          <a:p>
            <a:pPr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5) ответы ученика;</a:t>
            </a:r>
          </a:p>
          <a:p>
            <a:pPr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6) пользователь.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DEC09E-5D1A-45C1-9BFF-F98F7F22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337D-7FED-49A8-A1AF-826D91433976}" type="slidenum">
              <a:rPr lang="ru-RU" sz="4000" b="1" smtClean="0">
                <a:solidFill>
                  <a:schemeClr val="tx1"/>
                </a:solidFill>
              </a:rPr>
              <a:pPr/>
              <a:t>9</a:t>
            </a:fld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57" y="1022684"/>
            <a:ext cx="1878841" cy="393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926" y="2968889"/>
            <a:ext cx="1961147" cy="305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347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1039</Words>
  <Application>Microsoft Office PowerPoint</Application>
  <PresentationFormat>Широкоэкранный</PresentationFormat>
  <Paragraphs>183</Paragraphs>
  <Slides>24</Slides>
  <Notes>1</Notes>
  <HiddenSlides>6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Arial</vt:lpstr>
      <vt:lpstr>Bahnschrift Light</vt:lpstr>
      <vt:lpstr>Calibri</vt:lpstr>
      <vt:lpstr>Calibri Light</vt:lpstr>
      <vt:lpstr>Symbol</vt:lpstr>
      <vt:lpstr>Times New Roman</vt:lpstr>
      <vt:lpstr>Тема Office</vt:lpstr>
      <vt:lpstr>Министерство науки и высшего образования РФ Федеральное государственное бюджетное образовательное учреждение высшего образования «Астраханский государственный университет»   КАФЕДРА ЦИФРОВЫХ ТЕХНОЛОГИЙ</vt:lpstr>
      <vt:lpstr>Актуальность</vt:lpstr>
      <vt:lpstr>Актуальность</vt:lpstr>
      <vt:lpstr>Цели и задачи</vt:lpstr>
      <vt:lpstr>Анализ аналогов</vt:lpstr>
      <vt:lpstr>Функции системы</vt:lpstr>
      <vt:lpstr>Особенности проекта</vt:lpstr>
      <vt:lpstr>Особенности проекта</vt:lpstr>
      <vt:lpstr>Входные данные</vt:lpstr>
      <vt:lpstr>ER-диаграмма</vt:lpstr>
      <vt:lpstr>Диаграмма UseCase</vt:lpstr>
      <vt:lpstr>Требования</vt:lpstr>
      <vt:lpstr>Интерфейсы</vt:lpstr>
      <vt:lpstr>Интерфейсы</vt:lpstr>
      <vt:lpstr>Заключение</vt:lpstr>
      <vt:lpstr>Заключение</vt:lpstr>
      <vt:lpstr>Презентация PowerPoint</vt:lpstr>
      <vt:lpstr>Министерство науки и высшего образования РФ Федеральное государственное бюджетное образовательное учреждение высшего образования «Астраханский государственный университет»   КАФЕДРА ЦИФРОВЫХ ТЕХНОЛОГИЙ</vt:lpstr>
      <vt:lpstr>IDEF0-диаграмма. Декомпозиция 1 уровня</vt:lpstr>
      <vt:lpstr>IDEF0-диаграмма. Декомпозиция 1 уровня</vt:lpstr>
      <vt:lpstr>Особенности проекта</vt:lpstr>
      <vt:lpstr>Особенности проекта</vt:lpstr>
      <vt:lpstr>Факультет цифровых технологий и кибербезопасности Кафедра цифровых технологий  БАКАЛАВРСКАЯ РАБОТА  Интерактивная система для подготовки к ЕГЭ по информатике  Направление подготовки: 09.03.02 Информационные системы и технологии</vt:lpstr>
      <vt:lpstr>(сказать все устно!!)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Интерактивный учебник с личным преподавателем для подготовки к ЕГЭ и ОГЭ по информатике</dc:title>
  <dc:creator>Лиза Байгушкина</dc:creator>
  <cp:lastModifiedBy>Лиза Байгушкина</cp:lastModifiedBy>
  <cp:revision>155</cp:revision>
  <dcterms:created xsi:type="dcterms:W3CDTF">2021-04-28T04:40:35Z</dcterms:created>
  <dcterms:modified xsi:type="dcterms:W3CDTF">2022-06-23T06:05:43Z</dcterms:modified>
</cp:coreProperties>
</file>